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3" r:id="rId6"/>
    <p:sldId id="261" r:id="rId7"/>
    <p:sldId id="262" r:id="rId8"/>
    <p:sldId id="266" r:id="rId9"/>
    <p:sldId id="264" r:id="rId10"/>
    <p:sldId id="267" r:id="rId11"/>
    <p:sldId id="268" r:id="rId12"/>
    <p:sldId id="269" r:id="rId13"/>
    <p:sldId id="270" r:id="rId14"/>
    <p:sldId id="273" r:id="rId15"/>
    <p:sldId id="274" r:id="rId16"/>
    <p:sldId id="275" r:id="rId17"/>
    <p:sldId id="276" r:id="rId18"/>
    <p:sldId id="271"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4620B-9CC6-4F79-8C7D-4416A1C44BA2}"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1D16C8CE-E359-4C73-B6DB-63C5203E59E3}">
      <dgm:prSet/>
      <dgm:spPr/>
      <dgm:t>
        <a:bodyPr/>
        <a:lstStyle/>
        <a:p>
          <a:pPr rtl="0"/>
          <a:r>
            <a:rPr lang="en-US" b="1" smtClean="0"/>
            <a:t>The term ante-mortem means “before death.” </a:t>
          </a:r>
          <a:endParaRPr lang="en-US"/>
        </a:p>
      </dgm:t>
    </dgm:pt>
    <dgm:pt modelId="{3535471B-F711-4166-B7F6-9FDCCD909F6B}" type="parTrans" cxnId="{C713FA67-65F1-4F75-A69C-9C87DC728877}">
      <dgm:prSet/>
      <dgm:spPr/>
      <dgm:t>
        <a:bodyPr/>
        <a:lstStyle/>
        <a:p>
          <a:endParaRPr lang="en-US"/>
        </a:p>
      </dgm:t>
    </dgm:pt>
    <dgm:pt modelId="{78C31C67-3867-454E-8847-8F9F26039927}" type="sibTrans" cxnId="{C713FA67-65F1-4F75-A69C-9C87DC728877}">
      <dgm:prSet/>
      <dgm:spPr/>
      <dgm:t>
        <a:bodyPr/>
        <a:lstStyle/>
        <a:p>
          <a:endParaRPr lang="en-US"/>
        </a:p>
      </dgm:t>
    </dgm:pt>
    <dgm:pt modelId="{EF6E659F-E730-4044-A029-3C57BF827961}">
      <dgm:prSet/>
      <dgm:spPr/>
      <dgm:t>
        <a:bodyPr/>
        <a:lstStyle/>
        <a:p>
          <a:pPr rtl="0"/>
          <a:r>
            <a:rPr lang="en-US" b="1" dirty="0" smtClean="0"/>
            <a:t>Ante-mortem inspection is the inspection of live animals before </a:t>
          </a:r>
          <a:r>
            <a:rPr lang="en-US" b="1" dirty="0" smtClean="0"/>
            <a:t>they </a:t>
          </a:r>
          <a:r>
            <a:rPr lang="en-US" b="1" dirty="0" smtClean="0"/>
            <a:t>are slaughtered.</a:t>
          </a:r>
          <a:endParaRPr lang="en-US" dirty="0"/>
        </a:p>
      </dgm:t>
    </dgm:pt>
    <dgm:pt modelId="{7D282B04-8078-41BB-924E-E31DB18366BC}" type="parTrans" cxnId="{16A1F67D-1418-40FE-B8CB-34A31681B37D}">
      <dgm:prSet/>
      <dgm:spPr/>
      <dgm:t>
        <a:bodyPr/>
        <a:lstStyle/>
        <a:p>
          <a:endParaRPr lang="en-US"/>
        </a:p>
      </dgm:t>
    </dgm:pt>
    <dgm:pt modelId="{F5D69757-822D-4979-B23B-89A579C7AC01}" type="sibTrans" cxnId="{16A1F67D-1418-40FE-B8CB-34A31681B37D}">
      <dgm:prSet/>
      <dgm:spPr/>
      <dgm:t>
        <a:bodyPr/>
        <a:lstStyle/>
        <a:p>
          <a:endParaRPr lang="en-US"/>
        </a:p>
      </dgm:t>
    </dgm:pt>
    <dgm:pt modelId="{BFB516DD-00E4-4EDD-8CD2-259657502EE6}">
      <dgm:prSet/>
      <dgm:spPr/>
      <dgm:t>
        <a:bodyPr/>
        <a:lstStyle/>
        <a:p>
          <a:pPr rtl="0"/>
          <a:r>
            <a:rPr lang="en-US" b="1" smtClean="0"/>
            <a:t>In any abattoir, all livestock presented for slaughter must receive ante-mortem inspection.</a:t>
          </a:r>
          <a:endParaRPr lang="en-US"/>
        </a:p>
      </dgm:t>
    </dgm:pt>
    <dgm:pt modelId="{C03F6AB1-0CDE-4152-9D72-96A835AD0E34}" type="parTrans" cxnId="{C7AAC71D-8154-4663-A5BB-AFAA007286A5}">
      <dgm:prSet/>
      <dgm:spPr/>
      <dgm:t>
        <a:bodyPr/>
        <a:lstStyle/>
        <a:p>
          <a:endParaRPr lang="en-US"/>
        </a:p>
      </dgm:t>
    </dgm:pt>
    <dgm:pt modelId="{53FDF9D3-DFB9-4989-A13E-B20D565456CC}" type="sibTrans" cxnId="{C7AAC71D-8154-4663-A5BB-AFAA007286A5}">
      <dgm:prSet/>
      <dgm:spPr/>
      <dgm:t>
        <a:bodyPr/>
        <a:lstStyle/>
        <a:p>
          <a:endParaRPr lang="en-US"/>
        </a:p>
      </dgm:t>
    </dgm:pt>
    <dgm:pt modelId="{46B8F054-88DF-4B07-81A4-B067AE1F47FA}" type="pres">
      <dgm:prSet presAssocID="{3CF4620B-9CC6-4F79-8C7D-4416A1C44BA2}" presName="linear" presStyleCnt="0">
        <dgm:presLayoutVars>
          <dgm:animLvl val="lvl"/>
          <dgm:resizeHandles val="exact"/>
        </dgm:presLayoutVars>
      </dgm:prSet>
      <dgm:spPr/>
      <dgm:t>
        <a:bodyPr/>
        <a:lstStyle/>
        <a:p>
          <a:endParaRPr lang="en-US"/>
        </a:p>
      </dgm:t>
    </dgm:pt>
    <dgm:pt modelId="{353452FE-1242-4F78-A8A0-94DDCDF904E0}" type="pres">
      <dgm:prSet presAssocID="{1D16C8CE-E359-4C73-B6DB-63C5203E59E3}" presName="parentText" presStyleLbl="node1" presStyleIdx="0" presStyleCnt="3" custLinFactY="25949" custLinFactNeighborY="100000">
        <dgm:presLayoutVars>
          <dgm:chMax val="0"/>
          <dgm:bulletEnabled val="1"/>
        </dgm:presLayoutVars>
      </dgm:prSet>
      <dgm:spPr/>
      <dgm:t>
        <a:bodyPr/>
        <a:lstStyle/>
        <a:p>
          <a:endParaRPr lang="en-US"/>
        </a:p>
      </dgm:t>
    </dgm:pt>
    <dgm:pt modelId="{687C9F15-CF81-4958-BBA0-2817903A4778}" type="pres">
      <dgm:prSet presAssocID="{78C31C67-3867-454E-8847-8F9F26039927}" presName="spacer" presStyleCnt="0"/>
      <dgm:spPr/>
    </dgm:pt>
    <dgm:pt modelId="{F0EE772A-767F-4EAD-A362-98D8F33BC68E}" type="pres">
      <dgm:prSet presAssocID="{EF6E659F-E730-4044-A029-3C57BF827961}" presName="parentText" presStyleLbl="node1" presStyleIdx="1" presStyleCnt="3" custLinFactY="12424" custLinFactNeighborX="-1920" custLinFactNeighborY="100000">
        <dgm:presLayoutVars>
          <dgm:chMax val="0"/>
          <dgm:bulletEnabled val="1"/>
        </dgm:presLayoutVars>
      </dgm:prSet>
      <dgm:spPr/>
      <dgm:t>
        <a:bodyPr/>
        <a:lstStyle/>
        <a:p>
          <a:endParaRPr lang="en-US"/>
        </a:p>
      </dgm:t>
    </dgm:pt>
    <dgm:pt modelId="{F7677BD9-A5A0-4ED9-8C06-8C21F2ECD98A}" type="pres">
      <dgm:prSet presAssocID="{F5D69757-822D-4979-B23B-89A579C7AC01}" presName="spacer" presStyleCnt="0"/>
      <dgm:spPr/>
    </dgm:pt>
    <dgm:pt modelId="{93D875BC-D633-4CFA-8129-6EC4AAE3028F}" type="pres">
      <dgm:prSet presAssocID="{BFB516DD-00E4-4EDD-8CD2-259657502EE6}" presName="parentText" presStyleLbl="node1" presStyleIdx="2" presStyleCnt="3">
        <dgm:presLayoutVars>
          <dgm:chMax val="0"/>
          <dgm:bulletEnabled val="1"/>
        </dgm:presLayoutVars>
      </dgm:prSet>
      <dgm:spPr/>
      <dgm:t>
        <a:bodyPr/>
        <a:lstStyle/>
        <a:p>
          <a:endParaRPr lang="en-US"/>
        </a:p>
      </dgm:t>
    </dgm:pt>
  </dgm:ptLst>
  <dgm:cxnLst>
    <dgm:cxn modelId="{C713FA67-65F1-4F75-A69C-9C87DC728877}" srcId="{3CF4620B-9CC6-4F79-8C7D-4416A1C44BA2}" destId="{1D16C8CE-E359-4C73-B6DB-63C5203E59E3}" srcOrd="0" destOrd="0" parTransId="{3535471B-F711-4166-B7F6-9FDCCD909F6B}" sibTransId="{78C31C67-3867-454E-8847-8F9F26039927}"/>
    <dgm:cxn modelId="{F26C7A22-880D-41AE-9E23-AE4066FC908C}" type="presOf" srcId="{3CF4620B-9CC6-4F79-8C7D-4416A1C44BA2}" destId="{46B8F054-88DF-4B07-81A4-B067AE1F47FA}" srcOrd="0" destOrd="0" presId="urn:microsoft.com/office/officeart/2005/8/layout/vList2"/>
    <dgm:cxn modelId="{C7AAC71D-8154-4663-A5BB-AFAA007286A5}" srcId="{3CF4620B-9CC6-4F79-8C7D-4416A1C44BA2}" destId="{BFB516DD-00E4-4EDD-8CD2-259657502EE6}" srcOrd="2" destOrd="0" parTransId="{C03F6AB1-0CDE-4152-9D72-96A835AD0E34}" sibTransId="{53FDF9D3-DFB9-4989-A13E-B20D565456CC}"/>
    <dgm:cxn modelId="{835D001F-BD66-46D0-A6BA-AECBD0D09B29}" type="presOf" srcId="{BFB516DD-00E4-4EDD-8CD2-259657502EE6}" destId="{93D875BC-D633-4CFA-8129-6EC4AAE3028F}" srcOrd="0" destOrd="0" presId="urn:microsoft.com/office/officeart/2005/8/layout/vList2"/>
    <dgm:cxn modelId="{439ED55C-067C-42DC-825B-B8C9F20B86A8}" type="presOf" srcId="{1D16C8CE-E359-4C73-B6DB-63C5203E59E3}" destId="{353452FE-1242-4F78-A8A0-94DDCDF904E0}" srcOrd="0" destOrd="0" presId="urn:microsoft.com/office/officeart/2005/8/layout/vList2"/>
    <dgm:cxn modelId="{639640D4-DA51-4B59-8632-8CFA62CDFC51}" type="presOf" srcId="{EF6E659F-E730-4044-A029-3C57BF827961}" destId="{F0EE772A-767F-4EAD-A362-98D8F33BC68E}" srcOrd="0" destOrd="0" presId="urn:microsoft.com/office/officeart/2005/8/layout/vList2"/>
    <dgm:cxn modelId="{16A1F67D-1418-40FE-B8CB-34A31681B37D}" srcId="{3CF4620B-9CC6-4F79-8C7D-4416A1C44BA2}" destId="{EF6E659F-E730-4044-A029-3C57BF827961}" srcOrd="1" destOrd="0" parTransId="{7D282B04-8078-41BB-924E-E31DB18366BC}" sibTransId="{F5D69757-822D-4979-B23B-89A579C7AC01}"/>
    <dgm:cxn modelId="{A1F98CAC-3424-4585-A277-25C2A22CE535}" type="presParOf" srcId="{46B8F054-88DF-4B07-81A4-B067AE1F47FA}" destId="{353452FE-1242-4F78-A8A0-94DDCDF904E0}" srcOrd="0" destOrd="0" presId="urn:microsoft.com/office/officeart/2005/8/layout/vList2"/>
    <dgm:cxn modelId="{F4734210-465E-4F5F-AC61-A9B8567007DC}" type="presParOf" srcId="{46B8F054-88DF-4B07-81A4-B067AE1F47FA}" destId="{687C9F15-CF81-4958-BBA0-2817903A4778}" srcOrd="1" destOrd="0" presId="urn:microsoft.com/office/officeart/2005/8/layout/vList2"/>
    <dgm:cxn modelId="{7E8AFCF2-2759-40E7-83F4-C14E7C748DE6}" type="presParOf" srcId="{46B8F054-88DF-4B07-81A4-B067AE1F47FA}" destId="{F0EE772A-767F-4EAD-A362-98D8F33BC68E}" srcOrd="2" destOrd="0" presId="urn:microsoft.com/office/officeart/2005/8/layout/vList2"/>
    <dgm:cxn modelId="{EEAEAACC-DFEB-49A4-831D-50A057146C5C}" type="presParOf" srcId="{46B8F054-88DF-4B07-81A4-B067AE1F47FA}" destId="{F7677BD9-A5A0-4ED9-8C06-8C21F2ECD98A}" srcOrd="3" destOrd="0" presId="urn:microsoft.com/office/officeart/2005/8/layout/vList2"/>
    <dgm:cxn modelId="{55D0C7EB-EA8D-463F-8707-D938827B1D22}" type="presParOf" srcId="{46B8F054-88DF-4B07-81A4-B067AE1F47FA}" destId="{93D875BC-D633-4CFA-8129-6EC4AAE3028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452FE-1242-4F78-A8A0-94DDCDF904E0}">
      <dsp:nvSpPr>
        <dsp:cNvPr id="0" name=""/>
        <dsp:cNvSpPr/>
      </dsp:nvSpPr>
      <dsp:spPr>
        <a:xfrm>
          <a:off x="0" y="469906"/>
          <a:ext cx="9523827" cy="1271205"/>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smtClean="0"/>
            <a:t>The term ante-mortem means “before death.” </a:t>
          </a:r>
          <a:endParaRPr lang="en-US" sz="3200" kern="1200"/>
        </a:p>
      </dsp:txBody>
      <dsp:txXfrm>
        <a:off x="62055" y="531961"/>
        <a:ext cx="9399717" cy="1147095"/>
      </dsp:txXfrm>
    </dsp:sp>
    <dsp:sp modelId="{F0EE772A-767F-4EAD-A362-98D8F33BC68E}">
      <dsp:nvSpPr>
        <dsp:cNvPr id="0" name=""/>
        <dsp:cNvSpPr/>
      </dsp:nvSpPr>
      <dsp:spPr>
        <a:xfrm>
          <a:off x="0" y="1661341"/>
          <a:ext cx="9523827" cy="1271205"/>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dirty="0" smtClean="0"/>
            <a:t>Ante-mortem inspection is the inspection of live animals before </a:t>
          </a:r>
          <a:r>
            <a:rPr lang="en-US" sz="3200" b="1" kern="1200" dirty="0" smtClean="0"/>
            <a:t>they </a:t>
          </a:r>
          <a:r>
            <a:rPr lang="en-US" sz="3200" b="1" kern="1200" dirty="0" smtClean="0"/>
            <a:t>are slaughtered.</a:t>
          </a:r>
          <a:endParaRPr lang="en-US" sz="3200" kern="1200" dirty="0"/>
        </a:p>
      </dsp:txBody>
      <dsp:txXfrm>
        <a:off x="62055" y="1723396"/>
        <a:ext cx="9399717" cy="1147095"/>
      </dsp:txXfrm>
    </dsp:sp>
    <dsp:sp modelId="{93D875BC-D633-4CFA-8129-6EC4AAE3028F}">
      <dsp:nvSpPr>
        <dsp:cNvPr id="0" name=""/>
        <dsp:cNvSpPr/>
      </dsp:nvSpPr>
      <dsp:spPr>
        <a:xfrm>
          <a:off x="0" y="2774611"/>
          <a:ext cx="9523827" cy="1271205"/>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kern="1200" smtClean="0"/>
            <a:t>In any abattoir, all livestock presented for slaughter must receive ante-mortem inspection.</a:t>
          </a:r>
          <a:endParaRPr lang="en-US" sz="3200" kern="1200"/>
        </a:p>
      </dsp:txBody>
      <dsp:txXfrm>
        <a:off x="62055" y="2836666"/>
        <a:ext cx="9399717" cy="11470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9CA9233-3E4C-4168-9920-5F543E2B79FF}"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011BA-1E2D-41A4-B725-5F5FE018CA8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35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A9233-3E4C-4168-9920-5F543E2B79FF}"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2688411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A9233-3E4C-4168-9920-5F543E2B79FF}"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1521226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A9233-3E4C-4168-9920-5F543E2B79FF}"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3094484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9CA9233-3E4C-4168-9920-5F543E2B79FF}"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9011BA-1E2D-41A4-B725-5F5FE018CA8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4563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CA9233-3E4C-4168-9920-5F543E2B79FF}" type="datetimeFigureOut">
              <a:rPr lang="en-US" smtClean="0"/>
              <a:t>12/26/2025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275222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9CA9233-3E4C-4168-9920-5F543E2B79FF}" type="datetimeFigureOut">
              <a:rPr lang="en-US" smtClean="0"/>
              <a:t>12/26/2025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4001084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CA9233-3E4C-4168-9920-5F543E2B79FF}" type="datetimeFigureOut">
              <a:rPr lang="en-US" smtClean="0"/>
              <a:t>12/26/2025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2902534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CA9233-3E4C-4168-9920-5F543E2B79FF}" type="datetimeFigureOut">
              <a:rPr lang="en-US" smtClean="0"/>
              <a:t>12/26/2025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759624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9CA9233-3E4C-4168-9920-5F543E2B79FF}" type="datetimeFigureOut">
              <a:rPr lang="en-US" smtClean="0"/>
              <a:t>12/26/2025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C9011BA-1E2D-41A4-B725-5F5FE018CA83}" type="slidenum">
              <a:rPr lang="en-US" smtClean="0"/>
              <a:t>‹#›</a:t>
            </a:fld>
            <a:endParaRPr lang="en-US"/>
          </a:p>
        </p:txBody>
      </p:sp>
    </p:spTree>
    <p:extLst>
      <p:ext uri="{BB962C8B-B14F-4D97-AF65-F5344CB8AC3E}">
        <p14:creationId xmlns:p14="http://schemas.microsoft.com/office/powerpoint/2010/main" val="380955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9CA9233-3E4C-4168-9920-5F543E2B79FF}" type="datetimeFigureOut">
              <a:rPr lang="en-US" smtClean="0"/>
              <a:t>12/26/2025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9011BA-1E2D-41A4-B725-5F5FE018CA83}" type="slidenum">
              <a:rPr lang="en-US" smtClean="0"/>
              <a:t>‹#›</a:t>
            </a:fld>
            <a:endParaRPr lang="en-US"/>
          </a:p>
        </p:txBody>
      </p:sp>
    </p:spTree>
    <p:extLst>
      <p:ext uri="{BB962C8B-B14F-4D97-AF65-F5344CB8AC3E}">
        <p14:creationId xmlns:p14="http://schemas.microsoft.com/office/powerpoint/2010/main" val="3097457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9CA9233-3E4C-4168-9920-5F543E2B79FF}" type="datetimeFigureOut">
              <a:rPr lang="en-US" smtClean="0"/>
              <a:t>12/26/2025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C9011BA-1E2D-41A4-B725-5F5FE018CA8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99262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fif"/></Relationships>
</file>

<file path=ppt/slides/_rels/slide10.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f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79" y="914400"/>
            <a:ext cx="10384971" cy="1332411"/>
          </a:xfrm>
        </p:spPr>
        <p:txBody>
          <a:bodyPr>
            <a:normAutofit fontScale="90000"/>
          </a:bodyPr>
          <a:lstStyle/>
          <a:p>
            <a:pPr algn="ctr"/>
            <a:r>
              <a:rPr lang="ar-IQ" sz="6000" b="1" dirty="0" smtClean="0">
                <a:solidFill>
                  <a:prstClr val="black"/>
                </a:solidFill>
                <a:latin typeface="Times New Roman" panose="02020603050405020304" pitchFamily="18" charset="0"/>
                <a:cs typeface="Times New Roman" panose="02020603050405020304" pitchFamily="18" charset="0"/>
              </a:rPr>
              <a:t/>
            </a:r>
            <a:br>
              <a:rPr lang="ar-IQ" sz="6000" b="1" dirty="0" smtClean="0">
                <a:solidFill>
                  <a:prstClr val="black"/>
                </a:solidFill>
                <a:latin typeface="Times New Roman" panose="02020603050405020304" pitchFamily="18" charset="0"/>
                <a:cs typeface="Times New Roman" panose="02020603050405020304" pitchFamily="18" charset="0"/>
              </a:rPr>
            </a:br>
            <a:r>
              <a:rPr lang="ar-IQ" sz="6000" b="1" dirty="0" smtClean="0">
                <a:solidFill>
                  <a:prstClr val="black"/>
                </a:solidFill>
                <a:latin typeface="Times New Roman" panose="02020603050405020304" pitchFamily="18" charset="0"/>
                <a:cs typeface="Times New Roman" panose="02020603050405020304" pitchFamily="18" charset="0"/>
              </a:rPr>
              <a:t/>
            </a:r>
            <a:br>
              <a:rPr lang="ar-IQ" sz="6000" b="1" dirty="0" smtClean="0">
                <a:solidFill>
                  <a:prstClr val="black"/>
                </a:solidFill>
                <a:latin typeface="Times New Roman" panose="02020603050405020304" pitchFamily="18" charset="0"/>
                <a:cs typeface="Times New Roman" panose="02020603050405020304" pitchFamily="18" charset="0"/>
              </a:rPr>
            </a:br>
            <a:r>
              <a:rPr lang="ar-IQ" sz="6000" b="1" dirty="0">
                <a:solidFill>
                  <a:prstClr val="black"/>
                </a:solidFill>
                <a:latin typeface="Times New Roman" panose="02020603050405020304" pitchFamily="18" charset="0"/>
                <a:cs typeface="Times New Roman" panose="02020603050405020304" pitchFamily="18" charset="0"/>
              </a:rPr>
              <a:t/>
            </a:r>
            <a:br>
              <a:rPr lang="ar-IQ" sz="6000" b="1" dirty="0">
                <a:solidFill>
                  <a:prstClr val="black"/>
                </a:solidFill>
                <a:latin typeface="Times New Roman" panose="02020603050405020304" pitchFamily="18" charset="0"/>
                <a:cs typeface="Times New Roman" panose="02020603050405020304" pitchFamily="18" charset="0"/>
              </a:rPr>
            </a:br>
            <a:r>
              <a:rPr lang="ar-IQ" sz="6000" b="1" dirty="0">
                <a:solidFill>
                  <a:prstClr val="black"/>
                </a:solidFill>
                <a:latin typeface="Times New Roman" panose="02020603050405020304" pitchFamily="18" charset="0"/>
                <a:cs typeface="Times New Roman" panose="02020603050405020304" pitchFamily="18" charset="0"/>
              </a:rPr>
              <a:t/>
            </a:r>
            <a:br>
              <a:rPr lang="ar-IQ" sz="6000" b="1" dirty="0">
                <a:solidFill>
                  <a:prstClr val="black"/>
                </a:solidFill>
                <a:latin typeface="Times New Roman" panose="02020603050405020304" pitchFamily="18" charset="0"/>
                <a:cs typeface="Times New Roman" panose="02020603050405020304" pitchFamily="18" charset="0"/>
              </a:rPr>
            </a:br>
            <a:r>
              <a:rPr lang="ar-IQ" sz="6000" b="1" dirty="0" smtClean="0">
                <a:solidFill>
                  <a:prstClr val="black"/>
                </a:solidFill>
                <a:latin typeface="Times New Roman" panose="02020603050405020304" pitchFamily="18" charset="0"/>
                <a:cs typeface="Times New Roman" panose="02020603050405020304" pitchFamily="18" charset="0"/>
              </a:rPr>
              <a:t/>
            </a:r>
            <a:br>
              <a:rPr lang="ar-IQ" sz="6000" b="1" dirty="0" smtClean="0">
                <a:solidFill>
                  <a:prstClr val="black"/>
                </a:solidFill>
                <a:latin typeface="Times New Roman" panose="02020603050405020304" pitchFamily="18" charset="0"/>
                <a:cs typeface="Times New Roman" panose="02020603050405020304" pitchFamily="18" charset="0"/>
              </a:rPr>
            </a:br>
            <a:r>
              <a:rPr lang="en-US" sz="6000" b="1" dirty="0" smtClean="0">
                <a:solidFill>
                  <a:prstClr val="black"/>
                </a:solidFill>
                <a:latin typeface="Times New Roman" panose="02020603050405020304" pitchFamily="18" charset="0"/>
                <a:cs typeface="Times New Roman" panose="02020603050405020304" pitchFamily="18" charset="0"/>
              </a:rPr>
              <a:t>Practical </a:t>
            </a:r>
            <a:r>
              <a:rPr lang="en-US" sz="6000" b="1" dirty="0">
                <a:solidFill>
                  <a:prstClr val="black"/>
                </a:solidFill>
                <a:latin typeface="Times New Roman" panose="02020603050405020304" pitchFamily="18" charset="0"/>
                <a:cs typeface="Times New Roman" panose="02020603050405020304" pitchFamily="18" charset="0"/>
              </a:rPr>
              <a:t>meat </a:t>
            </a:r>
            <a:r>
              <a:rPr lang="en-US" sz="6000" b="1" dirty="0" smtClean="0">
                <a:solidFill>
                  <a:prstClr val="black"/>
                </a:solidFill>
                <a:latin typeface="Times New Roman" panose="02020603050405020304" pitchFamily="18" charset="0"/>
                <a:cs typeface="Times New Roman" panose="02020603050405020304" pitchFamily="18" charset="0"/>
              </a:rPr>
              <a:t>hygiene</a:t>
            </a:r>
            <a:r>
              <a:rPr lang="ar-IQ" sz="6000" b="1" dirty="0" smtClean="0">
                <a:solidFill>
                  <a:prstClr val="black"/>
                </a:solidFill>
                <a:latin typeface="Times New Roman" panose="02020603050405020304" pitchFamily="18" charset="0"/>
                <a:cs typeface="Times New Roman" panose="02020603050405020304" pitchFamily="18" charset="0"/>
              </a:rPr>
              <a:t/>
            </a:r>
            <a:br>
              <a:rPr lang="ar-IQ" sz="6000" b="1" dirty="0" smtClean="0">
                <a:solidFill>
                  <a:prstClr val="black"/>
                </a:solidFill>
                <a:latin typeface="Times New Roman" panose="02020603050405020304" pitchFamily="18" charset="0"/>
                <a:cs typeface="Times New Roman" panose="02020603050405020304" pitchFamily="18" charset="0"/>
              </a:rPr>
            </a:br>
            <a:r>
              <a:rPr lang="en-US" sz="4000" b="1" dirty="0">
                <a:solidFill>
                  <a:prstClr val="black"/>
                </a:solidFill>
                <a:latin typeface="Times New Roman" panose="02020603050405020304" pitchFamily="18" charset="0"/>
                <a:cs typeface="Times New Roman" panose="02020603050405020304" pitchFamily="18" charset="0"/>
              </a:rPr>
              <a:t>Stage: </a:t>
            </a:r>
            <a:r>
              <a:rPr lang="en-US" sz="4000" b="1" dirty="0" smtClean="0">
                <a:solidFill>
                  <a:prstClr val="black"/>
                </a:solidFill>
                <a:latin typeface="Times New Roman" panose="02020603050405020304" pitchFamily="18" charset="0"/>
                <a:cs typeface="Times New Roman" panose="02020603050405020304" pitchFamily="18" charset="0"/>
              </a:rPr>
              <a:t>5th </a:t>
            </a:r>
            <a:r>
              <a:rPr lang="en-US" sz="6000" b="1" dirty="0">
                <a:solidFill>
                  <a:prstClr val="black"/>
                </a:solidFill>
                <a:latin typeface="Times New Roman" panose="02020603050405020304" pitchFamily="18" charset="0"/>
                <a:cs typeface="Times New Roman" panose="02020603050405020304" pitchFamily="18" charset="0"/>
              </a:rPr>
              <a:t/>
            </a:r>
            <a:br>
              <a:rPr lang="en-US" sz="6000" b="1" dirty="0">
                <a:solidFill>
                  <a:prstClr val="black"/>
                </a:solidFill>
                <a:latin typeface="Times New Roman" panose="02020603050405020304" pitchFamily="18" charset="0"/>
                <a:cs typeface="Times New Roman" panose="02020603050405020304" pitchFamily="18" charset="0"/>
              </a:rPr>
            </a:br>
            <a:endParaRPr lang="en-US" sz="6000" dirty="0"/>
          </a:p>
        </p:txBody>
      </p:sp>
      <p:sp>
        <p:nvSpPr>
          <p:cNvPr id="3" name="Subtitle 2"/>
          <p:cNvSpPr>
            <a:spLocks noGrp="1"/>
          </p:cNvSpPr>
          <p:nvPr>
            <p:ph type="subTitle" idx="1"/>
          </p:nvPr>
        </p:nvSpPr>
        <p:spPr>
          <a:xfrm>
            <a:off x="3038623" y="1744393"/>
            <a:ext cx="8443628" cy="4346917"/>
          </a:xfrm>
        </p:spPr>
        <p:txBody>
          <a:bodyPr>
            <a:normAutofit/>
          </a:bodyPr>
          <a:lstStyle/>
          <a:p>
            <a:pPr algn="ctr"/>
            <a:r>
              <a:rPr lang="en-US" sz="4600" dirty="0" smtClean="0">
                <a:effectLst>
                  <a:glow rad="101600">
                    <a:schemeClr val="accent1">
                      <a:lumMod val="60000"/>
                      <a:lumOff val="40000"/>
                      <a:alpha val="40000"/>
                    </a:schemeClr>
                  </a:glow>
                </a:effectLst>
                <a:latin typeface="Arial Black" panose="020B0A04020102020204" pitchFamily="34" charset="0"/>
              </a:rPr>
              <a:t>Ante mortem inspection</a:t>
            </a:r>
          </a:p>
          <a:p>
            <a:pPr algn="ctr">
              <a:defRPr/>
            </a:pPr>
            <a:endParaRPr lang="en-US" sz="3600" dirty="0">
              <a:solidFill>
                <a:prstClr val="black"/>
              </a:solidFill>
              <a:latin typeface="Times New Roman" panose="02020603050405020304" pitchFamily="18" charset="0"/>
              <a:cs typeface="Times New Roman" panose="02020603050405020304" pitchFamily="18" charset="0"/>
            </a:endParaRPr>
          </a:p>
          <a:p>
            <a:pPr algn="r">
              <a:defRPr/>
            </a:pPr>
            <a:r>
              <a:rPr lang="en-US" sz="2600" dirty="0">
                <a:solidFill>
                  <a:prstClr val="black"/>
                </a:solidFill>
                <a:latin typeface="Simplified Arabic Fixed" panose="02070309020205020404" pitchFamily="49" charset="-78"/>
                <a:cs typeface="Simplified Arabic Fixed" panose="02070309020205020404" pitchFamily="49" charset="-78"/>
              </a:rPr>
              <a:t>By </a:t>
            </a:r>
            <a:endParaRPr lang="en-US" sz="2600" dirty="0">
              <a:solidFill>
                <a:prstClr val="black"/>
              </a:solidFill>
              <a:latin typeface="Arial Rounded MT Bold" panose="020F0704030504030204" pitchFamily="34" charset="0"/>
              <a:cs typeface="Simplified Arabic Fixed" panose="02070309020205020404" pitchFamily="49" charset="-78"/>
            </a:endParaRPr>
          </a:p>
          <a:p>
            <a:pPr algn="r">
              <a:defRPr/>
            </a:pPr>
            <a:r>
              <a:rPr lang="en-US" sz="2000" dirty="0">
                <a:solidFill>
                  <a:prstClr val="black"/>
                </a:solidFill>
                <a:latin typeface="Arial Rounded MT Bold" panose="020F0704030504030204" pitchFamily="34" charset="0"/>
                <a:cs typeface="Simplified Arabic Fixed" panose="02070309020205020404" pitchFamily="49" charset="-78"/>
              </a:rPr>
              <a:t> Sara  S. Mohammed </a:t>
            </a:r>
            <a:endParaRPr lang="en-GB" sz="2000" b="1" dirty="0">
              <a:solidFill>
                <a:prstClr val="black"/>
              </a:solidFill>
              <a:latin typeface="Arial Rounded MT Bold" panose="020F0704030504030204" pitchFamily="34" charset="0"/>
              <a:cs typeface="Simplified Arabic Fixed" panose="02070309020205020404" pitchFamily="49" charset="-78"/>
            </a:endParaRPr>
          </a:p>
          <a:p>
            <a:pPr algn="r">
              <a:defRPr/>
            </a:pPr>
            <a:r>
              <a:rPr lang="en-US" sz="2000" dirty="0">
                <a:solidFill>
                  <a:prstClr val="black"/>
                </a:solidFill>
                <a:latin typeface="Arial Rounded MT Bold" panose="020F0704030504030204" pitchFamily="34" charset="0"/>
                <a:cs typeface="Simplified Arabic Fixed" panose="02070309020205020404" pitchFamily="49" charset="-78"/>
              </a:rPr>
              <a:t>Department of Veterinary Public Health</a:t>
            </a:r>
          </a:p>
          <a:p>
            <a:pPr algn="r">
              <a:defRPr/>
            </a:pPr>
            <a:r>
              <a:rPr lang="en-US" sz="2000" dirty="0">
                <a:solidFill>
                  <a:prstClr val="black"/>
                </a:solidFill>
                <a:latin typeface="Arial Rounded MT Bold" panose="020F0704030504030204" pitchFamily="34" charset="0"/>
                <a:cs typeface="Simplified Arabic Fixed" panose="02070309020205020404" pitchFamily="49" charset="-78"/>
              </a:rPr>
              <a:t>College of veterinary me</a:t>
            </a:r>
            <a:r>
              <a:rPr lang="en-US" sz="2000" dirty="0">
                <a:solidFill>
                  <a:prstClr val="black"/>
                </a:solidFill>
                <a:latin typeface="Arial Rounded MT Bold" panose="020F0704030504030204" pitchFamily="34" charset="0"/>
                <a:cs typeface="Times New Roman" panose="02020603050405020304" pitchFamily="18" charset="0"/>
              </a:rPr>
              <a:t>dicine</a:t>
            </a:r>
            <a:br>
              <a:rPr lang="en-US" sz="2000" dirty="0">
                <a:solidFill>
                  <a:prstClr val="black"/>
                </a:solidFill>
                <a:latin typeface="Arial Rounded MT Bold" panose="020F0704030504030204" pitchFamily="34" charset="0"/>
                <a:cs typeface="Times New Roman" panose="02020603050405020304" pitchFamily="18" charset="0"/>
              </a:rPr>
            </a:br>
            <a:r>
              <a:rPr lang="en-US" sz="2000" dirty="0">
                <a:solidFill>
                  <a:prstClr val="black"/>
                </a:solidFill>
                <a:latin typeface="Arial Rounded MT Bold" panose="020F0704030504030204" pitchFamily="34" charset="0"/>
                <a:cs typeface="Times New Roman" panose="02020603050405020304" pitchFamily="18" charset="0"/>
              </a:rPr>
              <a:t>university of </a:t>
            </a:r>
            <a:r>
              <a:rPr lang="en-US" sz="2000" dirty="0" err="1">
                <a:solidFill>
                  <a:prstClr val="black"/>
                </a:solidFill>
                <a:latin typeface="Arial Rounded MT Bold" panose="020F0704030504030204" pitchFamily="34" charset="0"/>
                <a:cs typeface="Times New Roman" panose="02020603050405020304" pitchFamily="18" charset="0"/>
              </a:rPr>
              <a:t>basrah</a:t>
            </a:r>
            <a:endParaRPr lang="en-GB" sz="2000" dirty="0">
              <a:solidFill>
                <a:prstClr val="black"/>
              </a:solidFill>
              <a:latin typeface="Arial Rounded MT Bold" panose="020F0704030504030204" pitchFamily="34" charset="0"/>
              <a:cs typeface="Times New Roman" panose="02020603050405020304" pitchFamily="18" charset="0"/>
            </a:endParaRPr>
          </a:p>
          <a:p>
            <a:pPr algn="ctr"/>
            <a:endParaRPr lang="en-US" sz="3600" dirty="0">
              <a:effectLst>
                <a:glow rad="101600">
                  <a:schemeClr val="accent1">
                    <a:lumMod val="60000"/>
                    <a:lumOff val="40000"/>
                    <a:alpha val="40000"/>
                  </a:schemeClr>
                </a:glow>
              </a:effectLst>
              <a:latin typeface="Arial Black" panose="020B0A040201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690"/>
            <a:ext cx="1215826" cy="114430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8934" y="64690"/>
            <a:ext cx="1286632" cy="128663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963" y="2108593"/>
            <a:ext cx="3794480" cy="3305821"/>
          </a:xfrm>
          <a:prstGeom prst="rect">
            <a:avLst/>
          </a:prstGeom>
          <a:ln>
            <a:noFill/>
          </a:ln>
          <a:effectLst>
            <a:softEdge rad="112500"/>
          </a:effectLst>
        </p:spPr>
      </p:pic>
    </p:spTree>
    <p:extLst>
      <p:ext uri="{BB962C8B-B14F-4D97-AF65-F5344CB8AC3E}">
        <p14:creationId xmlns:p14="http://schemas.microsoft.com/office/powerpoint/2010/main" val="2440105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z="2800" dirty="0" smtClean="0"/>
              <a:t>*Both </a:t>
            </a:r>
            <a:r>
              <a:rPr lang="en-US" sz="2800" dirty="0"/>
              <a:t>sides of an animal should be examined at rest and in motion.</a:t>
            </a:r>
          </a:p>
          <a:p>
            <a:pPr lvl="0"/>
            <a:r>
              <a:rPr lang="en-US" sz="2800" dirty="0"/>
              <a:t> </a:t>
            </a:r>
            <a:r>
              <a:rPr lang="en-US" sz="2800" dirty="0" smtClean="0"/>
              <a:t>*Ante </a:t>
            </a:r>
            <a:r>
              <a:rPr lang="en-US" sz="2800" dirty="0"/>
              <a:t>mortem examination should be done within 24 hours of slaughter and repeated if slaughter has been delayed over a day.</a:t>
            </a:r>
          </a:p>
          <a:p>
            <a:r>
              <a:rPr lang="en-US" sz="2800" dirty="0"/>
              <a:t>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434" y="3559125"/>
            <a:ext cx="5247249" cy="26434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095647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effectLst>
                  <a:glow rad="127000">
                    <a:schemeClr val="accent1">
                      <a:lumMod val="40000"/>
                      <a:lumOff val="60000"/>
                    </a:schemeClr>
                  </a:glow>
                </a:effectLst>
              </a:rPr>
              <a:t>A/M Inspection Card</a:t>
            </a:r>
            <a:r>
              <a:rPr lang="en-US" dirty="0">
                <a:effectLst>
                  <a:glow rad="127000">
                    <a:schemeClr val="accent1">
                      <a:lumMod val="40000"/>
                      <a:lumOff val="60000"/>
                    </a:schemeClr>
                  </a:glow>
                </a:effectLst>
              </a:rPr>
              <a:t/>
            </a:r>
            <a:br>
              <a:rPr lang="en-US" dirty="0">
                <a:effectLst>
                  <a:glow rad="127000">
                    <a:schemeClr val="accent1">
                      <a:lumMod val="40000"/>
                      <a:lumOff val="60000"/>
                    </a:schemeClr>
                  </a:glow>
                </a:effectLst>
              </a:rPr>
            </a:br>
            <a:endParaRPr lang="en-US" dirty="0">
              <a:effectLst>
                <a:glow rad="127000">
                  <a:schemeClr val="accent1">
                    <a:lumMod val="40000"/>
                    <a:lumOff val="60000"/>
                  </a:schemeClr>
                </a:glow>
              </a:effectLst>
            </a:endParaRPr>
          </a:p>
        </p:txBody>
      </p:sp>
      <p:pic>
        <p:nvPicPr>
          <p:cNvPr id="4" name="Content Placeholder 6"/>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469" y="1011981"/>
            <a:ext cx="13448713" cy="5232103"/>
          </a:xfrm>
          <a:prstGeom prst="rect">
            <a:avLst/>
          </a:prstGeom>
        </p:spPr>
      </p:pic>
    </p:spTree>
    <p:extLst>
      <p:ext uri="{BB962C8B-B14F-4D97-AF65-F5344CB8AC3E}">
        <p14:creationId xmlns:p14="http://schemas.microsoft.com/office/powerpoint/2010/main" val="36228938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b="1" u="sng" dirty="0"/>
              <a:t>Ante-mortem inspection </a:t>
            </a:r>
            <a:r>
              <a:rPr lang="en-US" b="1" u="sng" dirty="0" smtClean="0"/>
              <a:t>methodology:</a:t>
            </a:r>
            <a:endParaRPr lang="en-US" dirty="0"/>
          </a:p>
        </p:txBody>
      </p:sp>
      <p:sp>
        <p:nvSpPr>
          <p:cNvPr id="3" name="Content Placeholder 2"/>
          <p:cNvSpPr>
            <a:spLocks noGrp="1"/>
          </p:cNvSpPr>
          <p:nvPr>
            <p:ph idx="1"/>
          </p:nvPr>
        </p:nvSpPr>
        <p:spPr>
          <a:xfrm>
            <a:off x="886265" y="1845733"/>
            <a:ext cx="10269415" cy="4583201"/>
          </a:xfrm>
        </p:spPr>
        <p:txBody>
          <a:bodyPr>
            <a:normAutofit fontScale="92500" lnSpcReduction="10000"/>
          </a:bodyPr>
          <a:lstStyle/>
          <a:p>
            <a:pPr lvl="0"/>
            <a:r>
              <a:rPr lang="en-US" sz="2600" b="1" dirty="0"/>
              <a:t>The disease and management history should be recorded and reported on an A/M inspection card. Other information should include:</a:t>
            </a:r>
            <a:endParaRPr lang="en-US" sz="2600" dirty="0"/>
          </a:p>
          <a:p>
            <a:pPr lvl="0"/>
            <a:r>
              <a:rPr lang="en-US" sz="2600" b="1" dirty="0"/>
              <a:t>1.Owner's name</a:t>
            </a:r>
            <a:endParaRPr lang="en-US" sz="2600" dirty="0"/>
          </a:p>
          <a:p>
            <a:pPr lvl="0"/>
            <a:r>
              <a:rPr lang="en-US" sz="2600" b="1" dirty="0"/>
              <a:t>2.The number of animals in the lot and arrival time</a:t>
            </a:r>
            <a:endParaRPr lang="en-US" sz="2600" dirty="0"/>
          </a:p>
          <a:p>
            <a:pPr lvl="0"/>
            <a:r>
              <a:rPr lang="en-US" sz="2600" b="1" dirty="0"/>
              <a:t>3.Species and sex of the animal</a:t>
            </a:r>
            <a:endParaRPr lang="en-US" sz="2600" dirty="0"/>
          </a:p>
          <a:p>
            <a:pPr lvl="0"/>
            <a:r>
              <a:rPr lang="en-US" sz="2600" b="1" dirty="0"/>
              <a:t>4.The time and date of ante mortem inspection</a:t>
            </a:r>
            <a:endParaRPr lang="en-US" sz="2600" dirty="0"/>
          </a:p>
          <a:p>
            <a:pPr lvl="0"/>
            <a:r>
              <a:rPr lang="en-US" sz="2600" b="1" dirty="0"/>
              <a:t>5.Clinical signs and body temperature if relevant</a:t>
            </a:r>
            <a:endParaRPr lang="en-US" sz="2600" dirty="0"/>
          </a:p>
          <a:p>
            <a:pPr lvl="0"/>
            <a:r>
              <a:rPr lang="en-US" sz="2600" b="1" dirty="0"/>
              <a:t>6.Reason why the animal was held</a:t>
            </a:r>
            <a:endParaRPr lang="en-US" sz="2600" dirty="0"/>
          </a:p>
          <a:p>
            <a:pPr lvl="0"/>
            <a:r>
              <a:rPr lang="en-US" sz="2600" b="1" dirty="0"/>
              <a:t>7.Signature of inspector</a:t>
            </a:r>
            <a:endParaRPr lang="en-US" sz="2600" dirty="0"/>
          </a:p>
          <a:p>
            <a:r>
              <a:rPr lang="en-US" sz="2600" b="1" dirty="0"/>
              <a:t> </a:t>
            </a:r>
            <a:endParaRPr lang="en-US" sz="2600" dirty="0"/>
          </a:p>
          <a:p>
            <a:endParaRPr lang="en-US" dirty="0"/>
          </a:p>
        </p:txBody>
      </p:sp>
    </p:spTree>
    <p:extLst>
      <p:ext uri="{BB962C8B-B14F-4D97-AF65-F5344CB8AC3E}">
        <p14:creationId xmlns:p14="http://schemas.microsoft.com/office/powerpoint/2010/main" val="3348436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61182"/>
            <a:ext cx="9748911" cy="1076178"/>
          </a:xfrm>
        </p:spPr>
        <p:txBody>
          <a:bodyPr>
            <a:noAutofit/>
          </a:bodyPr>
          <a:lstStyle/>
          <a:p>
            <a:r>
              <a:rPr lang="en-US" sz="4000" b="1" dirty="0"/>
              <a:t>Some of the abnormalities which are checked on </a:t>
            </a:r>
            <a:r>
              <a:rPr lang="en-US" sz="4000" b="1" dirty="0" err="1"/>
              <a:t>antemortem</a:t>
            </a:r>
            <a:r>
              <a:rPr lang="en-US" sz="4000" b="1" dirty="0"/>
              <a:t> examination include:</a:t>
            </a:r>
            <a:r>
              <a:rPr lang="en-US" sz="4000" dirty="0"/>
              <a:t/>
            </a:r>
            <a:br>
              <a:rPr lang="en-US" sz="4000" dirty="0"/>
            </a:br>
            <a:endParaRPr lang="en-US" sz="4000" dirty="0"/>
          </a:p>
        </p:txBody>
      </p:sp>
      <p:sp>
        <p:nvSpPr>
          <p:cNvPr id="3" name="Content Placeholder 2"/>
          <p:cNvSpPr>
            <a:spLocks noGrp="1"/>
          </p:cNvSpPr>
          <p:nvPr>
            <p:ph idx="1"/>
          </p:nvPr>
        </p:nvSpPr>
        <p:spPr>
          <a:xfrm>
            <a:off x="1097280" y="1871002"/>
            <a:ext cx="10058400" cy="4417256"/>
          </a:xfrm>
        </p:spPr>
        <p:txBody>
          <a:bodyPr>
            <a:normAutofit fontScale="92500" lnSpcReduction="10000"/>
          </a:bodyPr>
          <a:lstStyle/>
          <a:p>
            <a:pPr lvl="0"/>
            <a:r>
              <a:rPr lang="en-US" sz="2600" b="1" dirty="0" smtClean="0"/>
              <a:t>1.Abnormalities </a:t>
            </a:r>
            <a:r>
              <a:rPr lang="en-US" sz="2600" b="1" dirty="0"/>
              <a:t>in respiration</a:t>
            </a:r>
            <a:endParaRPr lang="en-US" sz="2600" dirty="0"/>
          </a:p>
          <a:p>
            <a:pPr lvl="0"/>
            <a:r>
              <a:rPr lang="en-US" sz="2600" b="1" dirty="0"/>
              <a:t>2.Abnormalities in </a:t>
            </a:r>
            <a:r>
              <a:rPr lang="en-US" sz="2600" b="1" dirty="0" err="1"/>
              <a:t>behaviour</a:t>
            </a:r>
            <a:endParaRPr lang="en-US" sz="2600" dirty="0"/>
          </a:p>
          <a:p>
            <a:pPr lvl="0"/>
            <a:r>
              <a:rPr lang="en-US" sz="2600" b="1" dirty="0"/>
              <a:t>3.Abnormalities in gait</a:t>
            </a:r>
            <a:endParaRPr lang="en-US" sz="2600" dirty="0"/>
          </a:p>
          <a:p>
            <a:pPr lvl="0"/>
            <a:r>
              <a:rPr lang="en-US" sz="2600" b="1" dirty="0"/>
              <a:t>4.Abnormalities in posture</a:t>
            </a:r>
            <a:endParaRPr lang="en-US" sz="2600" dirty="0"/>
          </a:p>
          <a:p>
            <a:pPr lvl="0"/>
            <a:r>
              <a:rPr lang="en-US" sz="2600" b="1" dirty="0"/>
              <a:t>5.Abnormalities in structure and conformation</a:t>
            </a:r>
            <a:endParaRPr lang="en-US" sz="2600" dirty="0"/>
          </a:p>
          <a:p>
            <a:pPr lvl="0"/>
            <a:r>
              <a:rPr lang="en-US" sz="2600" b="1" dirty="0"/>
              <a:t>6.Abnormal discharges or protrusions from body openings</a:t>
            </a:r>
            <a:endParaRPr lang="en-US" sz="2600" dirty="0"/>
          </a:p>
          <a:p>
            <a:pPr lvl="0"/>
            <a:r>
              <a:rPr lang="en-US" sz="2600" b="1" dirty="0"/>
              <a:t>7.Abnormal </a:t>
            </a:r>
            <a:r>
              <a:rPr lang="en-US" sz="2600" b="1" dirty="0" err="1"/>
              <a:t>colour</a:t>
            </a:r>
            <a:endParaRPr lang="en-US" sz="2600" dirty="0"/>
          </a:p>
          <a:p>
            <a:pPr lvl="0"/>
            <a:r>
              <a:rPr lang="en-US" sz="2600" b="1" dirty="0"/>
              <a:t>8.Abnormal </a:t>
            </a:r>
            <a:r>
              <a:rPr lang="en-US" sz="2600" b="1" dirty="0" err="1"/>
              <a:t>odour</a:t>
            </a:r>
            <a:endParaRPr lang="en-US" sz="2600" dirty="0"/>
          </a:p>
          <a:p>
            <a:r>
              <a:rPr lang="en-US" b="1" dirty="0"/>
              <a:t> </a:t>
            </a:r>
            <a:endParaRPr lang="en-US" dirty="0"/>
          </a:p>
          <a:p>
            <a:endParaRPr lang="en-US" dirty="0"/>
          </a:p>
        </p:txBody>
      </p:sp>
    </p:spTree>
    <p:extLst>
      <p:ext uri="{BB962C8B-B14F-4D97-AF65-F5344CB8AC3E}">
        <p14:creationId xmlns:p14="http://schemas.microsoft.com/office/powerpoint/2010/main" val="1602678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1"/>
            <a:ext cx="10297551" cy="1737360"/>
          </a:xfrm>
        </p:spPr>
        <p:txBody>
          <a:bodyPr/>
          <a:lstStyle/>
          <a:p>
            <a:r>
              <a:rPr lang="en-US" dirty="0" smtClean="0"/>
              <a:t>Some examples:</a:t>
            </a:r>
            <a:endParaRPr lang="en-US" dirty="0"/>
          </a:p>
        </p:txBody>
      </p:sp>
      <p:sp>
        <p:nvSpPr>
          <p:cNvPr id="3" name="Content Placeholder 2"/>
          <p:cNvSpPr>
            <a:spLocks noGrp="1"/>
          </p:cNvSpPr>
          <p:nvPr>
            <p:ph idx="1"/>
          </p:nvPr>
        </p:nvSpPr>
        <p:spPr>
          <a:xfrm>
            <a:off x="1322362" y="1871002"/>
            <a:ext cx="10466363" cy="3998091"/>
          </a:xfrm>
        </p:spPr>
        <p:txBody>
          <a:bodyPr/>
          <a:lstStyle/>
          <a:p>
            <a:pPr algn="r"/>
            <a:r>
              <a:rPr lang="en-US" sz="3200" dirty="0"/>
              <a:t>Basal cell carcinoma -lower lip: ox</a:t>
            </a:r>
          </a:p>
          <a:p>
            <a:pPr algn="r"/>
            <a:r>
              <a:rPr lang="en-US" sz="2800" dirty="0"/>
              <a:t>The lower lip was totally replaced by a very large, cauliflower-like neoplasia, with firm consistency and areas of congestion and </a:t>
            </a:r>
            <a:r>
              <a:rPr lang="en-US" sz="2800" dirty="0" err="1"/>
              <a:t>haemorrhage</a:t>
            </a:r>
            <a:r>
              <a:rPr lang="en-US" sz="2800" dirty="0"/>
              <a:t>.</a:t>
            </a:r>
          </a:p>
          <a:p>
            <a:pPr algn="r"/>
            <a:r>
              <a:rPr lang="en-US" sz="2800" dirty="0"/>
              <a:t>Decision: Condemnation at the ante-mortem inspection</a:t>
            </a: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791" y="2243795"/>
            <a:ext cx="2137141" cy="3453620"/>
          </a:xfrm>
          <a:prstGeom prst="rect">
            <a:avLst/>
          </a:prstGeom>
          <a:noFill/>
          <a:ln>
            <a:noFill/>
          </a:ln>
        </p:spPr>
      </p:pic>
    </p:spTree>
    <p:extLst>
      <p:ext uri="{BB962C8B-B14F-4D97-AF65-F5344CB8AC3E}">
        <p14:creationId xmlns:p14="http://schemas.microsoft.com/office/powerpoint/2010/main" val="4081268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7" y="1969477"/>
            <a:ext cx="11015003" cy="3899617"/>
          </a:xfrm>
        </p:spPr>
        <p:txBody>
          <a:bodyPr/>
          <a:lstStyle/>
          <a:p>
            <a:r>
              <a:rPr lang="en-US" dirty="0"/>
              <a:t> </a:t>
            </a:r>
          </a:p>
          <a:p>
            <a:pPr algn="r"/>
            <a:r>
              <a:rPr lang="en-US" sz="2800" dirty="0"/>
              <a:t>Papillomatosis-prepuce: ox</a:t>
            </a:r>
          </a:p>
          <a:p>
            <a:pPr algn="r"/>
            <a:r>
              <a:rPr lang="en-US" sz="2800" dirty="0"/>
              <a:t>Multiple tumors, consistent and with cauliflower appearance were distributed along the prepuce.</a:t>
            </a:r>
          </a:p>
          <a:p>
            <a:pPr algn="r"/>
            <a:r>
              <a:rPr lang="en-US" sz="2800" dirty="0"/>
              <a:t>Decision: Slaughter authorized under special precautions. The tissue removed for histopathological examination should be collected both from the base of the tumor and from its surface.</a:t>
            </a:r>
          </a:p>
          <a:p>
            <a:pPr algn="r"/>
            <a:endParaRPr lang="en-US" sz="28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997614" y="-1237957"/>
            <a:ext cx="2630659" cy="5556740"/>
          </a:xfrm>
          <a:prstGeom prst="rect">
            <a:avLst/>
          </a:prstGeom>
          <a:noFill/>
          <a:ln>
            <a:noFill/>
          </a:ln>
        </p:spPr>
      </p:pic>
    </p:spTree>
    <p:extLst>
      <p:ext uri="{BB962C8B-B14F-4D97-AF65-F5344CB8AC3E}">
        <p14:creationId xmlns:p14="http://schemas.microsoft.com/office/powerpoint/2010/main" val="3609191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453" y="2278966"/>
            <a:ext cx="11324492" cy="4304714"/>
          </a:xfrm>
        </p:spPr>
        <p:txBody>
          <a:bodyPr/>
          <a:lstStyle/>
          <a:p>
            <a:r>
              <a:rPr lang="en-US" dirty="0"/>
              <a:t> </a:t>
            </a:r>
          </a:p>
          <a:p>
            <a:pPr algn="r"/>
            <a:r>
              <a:rPr lang="en-US" sz="3200" dirty="0"/>
              <a:t>Arthritis-hock joint: cow</a:t>
            </a:r>
          </a:p>
          <a:p>
            <a:pPr algn="r"/>
            <a:r>
              <a:rPr lang="en-US" sz="2800" dirty="0"/>
              <a:t>The animal avoided standing on the left pelvic limb due to an inflammatory reaction of the hook joint. The muscles of the affected limb were considerably atrophic, in contrast to the right one.</a:t>
            </a:r>
          </a:p>
          <a:p>
            <a:pPr algn="r"/>
            <a:r>
              <a:rPr lang="en-US" sz="2800" dirty="0"/>
              <a:t>Decision: Slaughter authorized under special precautions</a:t>
            </a:r>
          </a:p>
          <a:p>
            <a:pPr algn="r"/>
            <a:endParaRPr lang="en-US" sz="28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 y="0"/>
            <a:ext cx="4698609" cy="3291839"/>
          </a:xfrm>
          <a:prstGeom prst="rect">
            <a:avLst/>
          </a:prstGeom>
          <a:noFill/>
          <a:ln>
            <a:noFill/>
          </a:ln>
        </p:spPr>
      </p:pic>
    </p:spTree>
    <p:extLst>
      <p:ext uri="{BB962C8B-B14F-4D97-AF65-F5344CB8AC3E}">
        <p14:creationId xmlns:p14="http://schemas.microsoft.com/office/powerpoint/2010/main" val="24774014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378634"/>
            <a:ext cx="10663311" cy="4490460"/>
          </a:xfrm>
        </p:spPr>
        <p:txBody>
          <a:bodyPr/>
          <a:lstStyle/>
          <a:p>
            <a:pPr algn="r"/>
            <a:r>
              <a:rPr lang="en-US" dirty="0"/>
              <a:t> </a:t>
            </a:r>
            <a:endParaRPr lang="en-US" sz="2800" dirty="0"/>
          </a:p>
          <a:p>
            <a:pPr algn="r"/>
            <a:r>
              <a:rPr lang="en-US" sz="2800" b="1" dirty="0"/>
              <a:t>Foot and mouth disease: ox</a:t>
            </a:r>
            <a:endParaRPr lang="en-US" sz="2800" dirty="0"/>
          </a:p>
          <a:p>
            <a:pPr algn="r"/>
            <a:r>
              <a:rPr lang="en-US" sz="2800" dirty="0"/>
              <a:t>This animal was condemned at the ante-mortem inspection because of hyperthermia, </a:t>
            </a:r>
            <a:r>
              <a:rPr lang="en-US" sz="2800" dirty="0" err="1"/>
              <a:t>sialorrhea</a:t>
            </a:r>
            <a:r>
              <a:rPr lang="en-US" sz="2800" dirty="0"/>
              <a:t> (viscous saliva) and persistent protrusion of the tongue</a:t>
            </a: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6603" y="3623864"/>
            <a:ext cx="4009292" cy="2451198"/>
          </a:xfrm>
          <a:prstGeom prst="rect">
            <a:avLst/>
          </a:prstGeom>
          <a:noFill/>
          <a:ln>
            <a:noFill/>
          </a:ln>
        </p:spPr>
      </p:pic>
    </p:spTree>
    <p:extLst>
      <p:ext uri="{BB962C8B-B14F-4D97-AF65-F5344CB8AC3E}">
        <p14:creationId xmlns:p14="http://schemas.microsoft.com/office/powerpoint/2010/main" val="1232959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latin typeface="Arial Rounded MT Bold" panose="020F0704030504030204" pitchFamily="34" charset="0"/>
              </a:rPr>
              <a:t>(ACTIVTIES)</a:t>
            </a:r>
            <a:r>
              <a:rPr lang="en-US" dirty="0" smtClean="0"/>
              <a:t> What do you see and what is the disease?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4048" y="1955408"/>
            <a:ext cx="6808763" cy="3615397"/>
          </a:xfrm>
        </p:spPr>
      </p:pic>
    </p:spTree>
    <p:extLst>
      <p:ext uri="{BB962C8B-B14F-4D97-AF65-F5344CB8AC3E}">
        <p14:creationId xmlns:p14="http://schemas.microsoft.com/office/powerpoint/2010/main" val="1946135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2368" y="393895"/>
            <a:ext cx="10860259" cy="3094893"/>
          </a:xfrm>
          <a:effectLst>
            <a:glow rad="139700">
              <a:schemeClr val="accent5">
                <a:satMod val="175000"/>
                <a:alpha val="40000"/>
              </a:schemeClr>
            </a:glow>
            <a:outerShdw blurRad="50800" dist="50800" dir="5400000" algn="ctr" rotWithShape="0">
              <a:schemeClr val="accent6">
                <a:lumMod val="60000"/>
                <a:lumOff val="40000"/>
              </a:schemeClr>
            </a:outerShdw>
          </a:effectLst>
        </p:spPr>
        <p:txBody>
          <a:bodyPr>
            <a:normAutofit/>
          </a:bodyPr>
          <a:lstStyle/>
          <a:p>
            <a:pPr lvl="8" algn="ctr"/>
            <a:r>
              <a:rPr lang="en-US" sz="6600" dirty="0" smtClean="0">
                <a:latin typeface="Algerian" panose="04020705040A02060702" pitchFamily="82" charset="0"/>
              </a:rPr>
              <a:t>Thank you for listening</a:t>
            </a:r>
            <a:endParaRPr lang="en-US" sz="6600" dirty="0">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025" y="2180492"/>
            <a:ext cx="7407445" cy="4162043"/>
          </a:xfrm>
          <a:prstGeom prst="rect">
            <a:avLst/>
          </a:prstGeom>
          <a:ln>
            <a:noFill/>
          </a:ln>
          <a:effectLst>
            <a:softEdge rad="112500"/>
          </a:effectLst>
        </p:spPr>
      </p:pic>
    </p:spTree>
    <p:extLst>
      <p:ext uri="{BB962C8B-B14F-4D97-AF65-F5344CB8AC3E}">
        <p14:creationId xmlns:p14="http://schemas.microsoft.com/office/powerpoint/2010/main" val="4004202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What is Meat Hygiene?</a:t>
            </a:r>
            <a:r>
              <a:rPr lang="en-US" dirty="0"/>
              <a:t/>
            </a:r>
            <a:br>
              <a:rPr lang="en-US" dirty="0"/>
            </a:br>
            <a:endParaRPr lang="en-US" dirty="0"/>
          </a:p>
        </p:txBody>
      </p:sp>
      <p:sp>
        <p:nvSpPr>
          <p:cNvPr id="3" name="Content Placeholder 2"/>
          <p:cNvSpPr>
            <a:spLocks noGrp="1"/>
          </p:cNvSpPr>
          <p:nvPr>
            <p:ph idx="1"/>
          </p:nvPr>
        </p:nvSpPr>
        <p:spPr>
          <a:xfrm>
            <a:off x="1097280" y="1885070"/>
            <a:ext cx="10311618" cy="3984023"/>
          </a:xfrm>
        </p:spPr>
        <p:txBody>
          <a:bodyPr>
            <a:normAutofit/>
          </a:bodyPr>
          <a:lstStyle/>
          <a:p>
            <a:r>
              <a:rPr lang="en-US" sz="2800" b="1" dirty="0"/>
              <a:t>Meat:</a:t>
            </a:r>
            <a:r>
              <a:rPr lang="en-US" sz="2800" dirty="0"/>
              <a:t>  is the common term used to describe the </a:t>
            </a:r>
            <a:r>
              <a:rPr lang="en-US" sz="2800" i="1" dirty="0"/>
              <a:t>edible portion</a:t>
            </a:r>
            <a:r>
              <a:rPr lang="en-US" sz="2800" dirty="0"/>
              <a:t> of animal tissues.</a:t>
            </a:r>
          </a:p>
          <a:p>
            <a:r>
              <a:rPr lang="en-US" sz="2800" b="1" dirty="0"/>
              <a:t>Hygiene: </a:t>
            </a:r>
            <a:r>
              <a:rPr lang="en-US" sz="2800" dirty="0"/>
              <a:t>(which comes from the name of the Greek goddess of health, </a:t>
            </a:r>
            <a:r>
              <a:rPr lang="en-US" sz="2800" dirty="0" err="1"/>
              <a:t>Hygieia</a:t>
            </a:r>
            <a:r>
              <a:rPr lang="en-US" sz="2800" dirty="0"/>
              <a:t>), </a:t>
            </a:r>
            <a:r>
              <a:rPr lang="en-US" sz="2800" i="1" dirty="0"/>
              <a:t>is a set of practices performed for the preservation of Health</a:t>
            </a:r>
            <a:r>
              <a:rPr lang="en-US" sz="2800" dirty="0"/>
              <a:t/>
            </a:r>
            <a:br>
              <a:rPr lang="en-US" sz="2800" dirty="0"/>
            </a:br>
            <a:endParaRPr lang="en-US" sz="2800" dirty="0" smtClean="0"/>
          </a:p>
          <a:p>
            <a:r>
              <a:rPr lang="en-US" sz="2800" dirty="0"/>
              <a:t> </a:t>
            </a:r>
            <a:r>
              <a:rPr lang="en-US" sz="2800" dirty="0">
                <a:solidFill>
                  <a:schemeClr val="accent1">
                    <a:lumMod val="50000"/>
                  </a:schemeClr>
                </a:solidFill>
              </a:rPr>
              <a:t>Meat hygiene </a:t>
            </a:r>
            <a:r>
              <a:rPr lang="en-US" sz="2800" dirty="0"/>
              <a:t>make sure that meat is safe, and that its production and processing 	satisfies hygiene laws.</a:t>
            </a:r>
          </a:p>
          <a:p>
            <a:r>
              <a:rPr lang="en-US" sz="2800" dirty="0"/>
              <a:t> </a:t>
            </a:r>
          </a:p>
          <a:p>
            <a:endParaRPr lang="en-US" dirty="0"/>
          </a:p>
        </p:txBody>
      </p:sp>
    </p:spTree>
    <p:extLst>
      <p:ext uri="{BB962C8B-B14F-4D97-AF65-F5344CB8AC3E}">
        <p14:creationId xmlns:p14="http://schemas.microsoft.com/office/powerpoint/2010/main" val="2501598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025" y="143544"/>
            <a:ext cx="10353822" cy="1702190"/>
          </a:xfrm>
        </p:spPr>
        <p:txBody>
          <a:bodyPr>
            <a:normAutofit/>
          </a:bodyPr>
          <a:lstStyle/>
          <a:p>
            <a:r>
              <a:rPr lang="en-US" b="1" dirty="0">
                <a:effectLst>
                  <a:glow rad="127000">
                    <a:schemeClr val="accent2">
                      <a:lumMod val="40000"/>
                      <a:lumOff val="60000"/>
                    </a:schemeClr>
                  </a:glow>
                </a:effectLst>
              </a:rPr>
              <a:t>Meat inspection</a:t>
            </a:r>
            <a:r>
              <a:rPr lang="en-US" sz="4400" dirty="0"/>
              <a:t/>
            </a:r>
            <a:br>
              <a:rPr lang="en-US" sz="4400" dirty="0"/>
            </a:br>
            <a:r>
              <a:rPr lang="en-US" sz="3600" b="1" u="sng" dirty="0"/>
              <a:t>The objectives of meat inspection </a:t>
            </a:r>
            <a:r>
              <a:rPr lang="en-US" sz="3600" b="1" u="sng" dirty="0" err="1"/>
              <a:t>programme</a:t>
            </a:r>
            <a:r>
              <a:rPr lang="en-US" sz="3600" b="1" u="sng" dirty="0"/>
              <a:t> </a:t>
            </a:r>
            <a:r>
              <a:rPr lang="en-US" sz="3600" b="1" u="sng" dirty="0" smtClean="0"/>
              <a:t>are</a:t>
            </a:r>
            <a:r>
              <a:rPr lang="en-US" sz="4400" b="1" u="sng" dirty="0" smtClean="0"/>
              <a:t>: </a:t>
            </a:r>
            <a:endParaRPr lang="en-US" sz="4400" dirty="0"/>
          </a:p>
        </p:txBody>
      </p:sp>
      <p:sp>
        <p:nvSpPr>
          <p:cNvPr id="3" name="Content Placeholder 2"/>
          <p:cNvSpPr>
            <a:spLocks noGrp="1"/>
          </p:cNvSpPr>
          <p:nvPr>
            <p:ph idx="1"/>
          </p:nvPr>
        </p:nvSpPr>
        <p:spPr>
          <a:xfrm>
            <a:off x="1097280" y="1845733"/>
            <a:ext cx="10874326" cy="4428457"/>
          </a:xfrm>
        </p:spPr>
        <p:txBody>
          <a:bodyPr/>
          <a:lstStyle/>
          <a:p>
            <a:pPr lvl="0"/>
            <a:r>
              <a:rPr lang="en-US" sz="2800" b="1" dirty="0" smtClean="0"/>
              <a:t>1-animals </a:t>
            </a:r>
            <a:r>
              <a:rPr lang="en-US" sz="2800" b="1" dirty="0"/>
              <a:t>are slaughtered for human consumption and that abnormal animals are separated and dealt with accordingly.</a:t>
            </a:r>
            <a:endParaRPr lang="en-US" sz="2800" dirty="0"/>
          </a:p>
          <a:p>
            <a:pPr lvl="0"/>
            <a:r>
              <a:rPr lang="en-US" sz="2800" b="1" dirty="0" smtClean="0"/>
              <a:t>2-To </a:t>
            </a:r>
            <a:r>
              <a:rPr lang="en-US" sz="2800" b="1" dirty="0"/>
              <a:t>ensure that meat from animals is free from disease, wholesome and of no risk to human health.</a:t>
            </a:r>
            <a:endParaRPr lang="en-US" sz="2800" dirty="0"/>
          </a:p>
          <a:p>
            <a:pPr lvl="0"/>
            <a:r>
              <a:rPr lang="en-US" sz="2800" b="1" dirty="0" smtClean="0"/>
              <a:t>3-Safe </a:t>
            </a:r>
            <a:r>
              <a:rPr lang="en-US" sz="2800" b="1" dirty="0"/>
              <a:t>from harmful chemical and drug residues, and capable of being converted into wholesome product for the consumer.</a:t>
            </a:r>
            <a:endParaRPr lang="en-US" sz="2800" dirty="0"/>
          </a:p>
          <a:p>
            <a:pPr lvl="0"/>
            <a:r>
              <a:rPr lang="en-US" sz="2800" b="1" dirty="0" smtClean="0"/>
              <a:t>4-Notifiable </a:t>
            </a:r>
            <a:r>
              <a:rPr lang="en-US" sz="2800" b="1" dirty="0"/>
              <a:t>diseases may be detected at ante mortem inspection ( e.g. Anthrax ,FMD. TB, Brucellosis….cet.)</a:t>
            </a:r>
            <a:endParaRPr lang="en-US" sz="2800" dirty="0"/>
          </a:p>
          <a:p>
            <a:endParaRPr lang="en-US" sz="2800" dirty="0"/>
          </a:p>
        </p:txBody>
      </p:sp>
    </p:spTree>
    <p:extLst>
      <p:ext uri="{BB962C8B-B14F-4D97-AF65-F5344CB8AC3E}">
        <p14:creationId xmlns:p14="http://schemas.microsoft.com/office/powerpoint/2010/main" val="829849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 </a:t>
            </a:r>
            <a:r>
              <a:rPr lang="en-US" dirty="0"/>
              <a:t/>
            </a:r>
            <a:br>
              <a:rPr lang="en-US" dirty="0"/>
            </a:br>
            <a:r>
              <a:rPr lang="en-US" b="1" u="sng" dirty="0"/>
              <a:t>These objectives are achieved by:</a:t>
            </a:r>
            <a:r>
              <a:rPr lang="en-US" dirty="0"/>
              <a:t/>
            </a:r>
            <a:br>
              <a:rPr lang="en-US" dirty="0"/>
            </a:br>
            <a:endParaRPr lang="en-US" dirty="0"/>
          </a:p>
        </p:txBody>
      </p:sp>
      <p:sp>
        <p:nvSpPr>
          <p:cNvPr id="3" name="Content Placeholder 2"/>
          <p:cNvSpPr>
            <a:spLocks noGrp="1"/>
          </p:cNvSpPr>
          <p:nvPr>
            <p:ph idx="1"/>
          </p:nvPr>
        </p:nvSpPr>
        <p:spPr/>
        <p:txBody>
          <a:bodyPr/>
          <a:lstStyle/>
          <a:p>
            <a:pPr lvl="0"/>
            <a:r>
              <a:rPr lang="en-US" sz="2400" b="1" dirty="0" smtClean="0"/>
              <a:t>1-Antemortem </a:t>
            </a:r>
            <a:r>
              <a:rPr lang="en-US" sz="2400" b="1" dirty="0"/>
              <a:t>Inspection.</a:t>
            </a:r>
            <a:endParaRPr lang="en-US" sz="2400" dirty="0"/>
          </a:p>
          <a:p>
            <a:pPr lvl="0"/>
            <a:r>
              <a:rPr lang="en-US" sz="2400" b="1" dirty="0" smtClean="0"/>
              <a:t>2-Postmortem </a:t>
            </a:r>
            <a:r>
              <a:rPr lang="en-US" sz="2400" b="1" dirty="0"/>
              <a:t>inspection procedures.</a:t>
            </a:r>
            <a:endParaRPr lang="en-US" sz="2400" dirty="0"/>
          </a:p>
          <a:p>
            <a:pPr lvl="0"/>
            <a:r>
              <a:rPr lang="en-US" sz="2400" b="1" dirty="0" smtClean="0"/>
              <a:t>3-Hygienic dressing with minimum contamination. </a:t>
            </a:r>
            <a:endParaRPr lang="en-US" sz="2400" dirty="0"/>
          </a:p>
          <a:p>
            <a:r>
              <a:rPr lang="en-US" sz="2400" b="1" dirty="0" smtClean="0"/>
              <a:t>4-Whenever </a:t>
            </a:r>
            <a:r>
              <a:rPr lang="en-US" sz="2400" b="1" dirty="0"/>
              <a:t>appropriate the Hazard Analysis Critical Control Point (HACCP) principles should be used</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9779" y="3840480"/>
            <a:ext cx="4543864" cy="2475913"/>
          </a:xfrm>
          <a:prstGeom prst="rect">
            <a:avLst/>
          </a:prstGeom>
          <a:ln>
            <a:noFill/>
          </a:ln>
          <a:effectLst>
            <a:softEdge rad="112500"/>
          </a:effectLst>
        </p:spPr>
      </p:pic>
    </p:spTree>
    <p:extLst>
      <p:ext uri="{BB962C8B-B14F-4D97-AF65-F5344CB8AC3E}">
        <p14:creationId xmlns:p14="http://schemas.microsoft.com/office/powerpoint/2010/main" val="1186893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81756348"/>
              </p:ext>
            </p:extLst>
          </p:nvPr>
        </p:nvGraphicFramePr>
        <p:xfrm>
          <a:off x="1237957" y="2110154"/>
          <a:ext cx="9523827" cy="4093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8457" y="299572"/>
            <a:ext cx="5894362" cy="2106003"/>
          </a:xfrm>
          <a:prstGeom prst="rect">
            <a:avLst/>
          </a:prstGeom>
          <a:ln>
            <a:noFill/>
          </a:ln>
          <a:effectLst>
            <a:softEdge rad="112500"/>
          </a:effectLst>
        </p:spPr>
      </p:pic>
    </p:spTree>
    <p:extLst>
      <p:ext uri="{BB962C8B-B14F-4D97-AF65-F5344CB8AC3E}">
        <p14:creationId xmlns:p14="http://schemas.microsoft.com/office/powerpoint/2010/main" val="2602438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 y="394977"/>
            <a:ext cx="10058400" cy="1450757"/>
          </a:xfrm>
        </p:spPr>
        <p:txBody>
          <a:bodyPr/>
          <a:lstStyle/>
          <a:p>
            <a:r>
              <a:rPr lang="en-US" b="1" dirty="0">
                <a:effectLst>
                  <a:glow rad="127000">
                    <a:schemeClr val="accent1">
                      <a:lumMod val="40000"/>
                      <a:lumOff val="60000"/>
                    </a:schemeClr>
                  </a:glow>
                </a:effectLst>
              </a:rPr>
              <a:t>Ante-mortem  inspection  of  live  animals  is  a  screening  process :</a:t>
            </a:r>
            <a:endParaRPr lang="en-US" dirty="0">
              <a:effectLst>
                <a:glow rad="127000">
                  <a:schemeClr val="accent1">
                    <a:lumMod val="40000"/>
                    <a:lumOff val="60000"/>
                  </a:schemeClr>
                </a:glow>
              </a:effectLst>
            </a:endParaRPr>
          </a:p>
        </p:txBody>
      </p:sp>
      <p:sp>
        <p:nvSpPr>
          <p:cNvPr id="3" name="Content Placeholder 2"/>
          <p:cNvSpPr>
            <a:spLocks noGrp="1"/>
          </p:cNvSpPr>
          <p:nvPr>
            <p:ph idx="1"/>
          </p:nvPr>
        </p:nvSpPr>
        <p:spPr>
          <a:xfrm>
            <a:off x="731520" y="1845734"/>
            <a:ext cx="10424160" cy="4386254"/>
          </a:xfrm>
        </p:spPr>
        <p:txBody>
          <a:bodyPr/>
          <a:lstStyle/>
          <a:p>
            <a:pPr lvl="0"/>
            <a:r>
              <a:rPr lang="en-US" sz="2400" b="1" dirty="0" smtClean="0"/>
              <a:t>1- </a:t>
            </a:r>
            <a:r>
              <a:rPr lang="en-US" sz="2400" b="1" dirty="0"/>
              <a:t>to  remove  obviously  diseased animals  from  the  food  supply  prior  to  slaughter .</a:t>
            </a:r>
            <a:endParaRPr lang="en-US" sz="2400" dirty="0"/>
          </a:p>
          <a:p>
            <a:pPr lvl="0"/>
            <a:r>
              <a:rPr lang="en-US" sz="2400" b="1" dirty="0" smtClean="0"/>
              <a:t>2-to  </a:t>
            </a:r>
            <a:r>
              <a:rPr lang="en-US" sz="2400" b="1" dirty="0"/>
              <a:t>identify  animals  that  require  a  more extensive  postmortem  examination. </a:t>
            </a:r>
            <a:endParaRPr lang="en-US" sz="2400" dirty="0"/>
          </a:p>
          <a:p>
            <a:pPr lvl="0"/>
            <a:r>
              <a:rPr lang="en-US" sz="2400" b="1" dirty="0" smtClean="0"/>
              <a:t>*It  </a:t>
            </a:r>
            <a:r>
              <a:rPr lang="en-US" sz="2400" b="1" dirty="0"/>
              <a:t>is  the  first  line  of  defense  in  protecting the  public  from potentially harmful meat products. </a:t>
            </a:r>
            <a:endParaRPr lang="en-US" sz="2400" dirty="0"/>
          </a:p>
          <a:p>
            <a:pPr lvl="0"/>
            <a:r>
              <a:rPr lang="en-US" sz="2400" b="1" dirty="0" smtClean="0"/>
              <a:t>*Those </a:t>
            </a:r>
            <a:r>
              <a:rPr lang="en-US" sz="2400" b="1" dirty="0"/>
              <a:t>animals that exhibit abnormal signs must be withheld from normal slaughter and segregated for closer examination.</a:t>
            </a:r>
            <a:endParaRPr lang="en-US" sz="2400" dirty="0"/>
          </a:p>
          <a:p>
            <a:endParaRPr lang="en-US" sz="2400" dirty="0">
              <a:effectLst>
                <a:glow rad="127000">
                  <a:schemeClr val="accent2">
                    <a:lumMod val="20000"/>
                    <a:lumOff val="80000"/>
                  </a:schemeClr>
                </a:glow>
              </a:effectLst>
            </a:endParaRPr>
          </a:p>
        </p:txBody>
      </p:sp>
    </p:spTree>
    <p:extLst>
      <p:ext uri="{BB962C8B-B14F-4D97-AF65-F5344CB8AC3E}">
        <p14:creationId xmlns:p14="http://schemas.microsoft.com/office/powerpoint/2010/main" val="2773800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151" y="1120884"/>
            <a:ext cx="10058400" cy="1450757"/>
          </a:xfrm>
        </p:spPr>
        <p:txBody>
          <a:bodyPr/>
          <a:lstStyle/>
          <a:p>
            <a:r>
              <a:rPr lang="en-US" dirty="0" smtClean="0"/>
              <a:t>What is the meaning of ante mortem inspection?</a:t>
            </a:r>
            <a:endParaRPr lang="en-US" dirty="0"/>
          </a:p>
        </p:txBody>
      </p:sp>
      <p:pic>
        <p:nvPicPr>
          <p:cNvPr id="4" name="Content Placeholder 3">
            <a:extLst>
              <a:ext uri="{FF2B5EF4-FFF2-40B4-BE49-F238E27FC236}">
                <a16:creationId xmlns:a16="http://schemas.microsoft.com/office/drawing/2014/main" id="{BBFF0128-692A-B148-941B-100BC9660426}"/>
              </a:ext>
            </a:extLst>
          </p:cNvPr>
          <p:cNvPicPr>
            <a:picLocks noGrp="1" noChangeAspect="1"/>
          </p:cNvPicPr>
          <p:nvPr>
            <p:ph idx="1"/>
          </p:nvPr>
        </p:nvPicPr>
        <p:blipFill>
          <a:blip r:embed="rId2"/>
          <a:stretch>
            <a:fillRect/>
          </a:stretch>
        </p:blipFill>
        <p:spPr>
          <a:xfrm>
            <a:off x="3930831" y="2139610"/>
            <a:ext cx="6676209" cy="3813785"/>
          </a:xfrm>
          <a:prstGeom prst="rect">
            <a:avLst/>
          </a:prstGeom>
          <a:noFill/>
        </p:spPr>
      </p:pic>
    </p:spTree>
    <p:extLst>
      <p:ext uri="{BB962C8B-B14F-4D97-AF65-F5344CB8AC3E}">
        <p14:creationId xmlns:p14="http://schemas.microsoft.com/office/powerpoint/2010/main" val="2769533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046" y="0"/>
            <a:ext cx="10522635" cy="2208628"/>
          </a:xfrm>
        </p:spPr>
        <p:txBody>
          <a:bodyPr>
            <a:normAutofit/>
          </a:bodyPr>
          <a:lstStyle/>
          <a:p>
            <a:r>
              <a:rPr lang="en-US" sz="4000" b="1" u="sng" dirty="0">
                <a:effectLst>
                  <a:glow rad="127000">
                    <a:schemeClr val="accent1">
                      <a:lumMod val="20000"/>
                      <a:lumOff val="80000"/>
                    </a:schemeClr>
                  </a:glow>
                </a:effectLst>
              </a:rPr>
              <a:t>The major objectives of ante mortem inspection are as follows:</a:t>
            </a:r>
            <a:r>
              <a:rPr lang="en-US" dirty="0"/>
              <a:t/>
            </a:r>
            <a:br>
              <a:rPr lang="en-US" dirty="0"/>
            </a:br>
            <a:endParaRPr lang="en-US" dirty="0"/>
          </a:p>
        </p:txBody>
      </p:sp>
      <p:sp>
        <p:nvSpPr>
          <p:cNvPr id="3" name="Content Placeholder 2"/>
          <p:cNvSpPr>
            <a:spLocks noGrp="1"/>
          </p:cNvSpPr>
          <p:nvPr>
            <p:ph idx="1"/>
          </p:nvPr>
        </p:nvSpPr>
        <p:spPr/>
        <p:txBody>
          <a:bodyPr>
            <a:noAutofit/>
          </a:bodyPr>
          <a:lstStyle/>
          <a:p>
            <a:pPr lvl="0"/>
            <a:r>
              <a:rPr lang="en-US" sz="2800" dirty="0" smtClean="0"/>
              <a:t>1-to </a:t>
            </a:r>
            <a:r>
              <a:rPr lang="en-US" sz="2800" dirty="0"/>
              <a:t>screen all animals destined to slaughter.</a:t>
            </a:r>
          </a:p>
          <a:p>
            <a:pPr lvl="0"/>
            <a:r>
              <a:rPr lang="en-US" sz="2800" dirty="0" smtClean="0"/>
              <a:t>2-to </a:t>
            </a:r>
            <a:r>
              <a:rPr lang="en-US" sz="2800" dirty="0"/>
              <a:t>ensure that animals are properly rested and that proper clinical information, which will assist in the disease diagnosis and judgment, is obtained.</a:t>
            </a:r>
          </a:p>
          <a:p>
            <a:pPr lvl="0"/>
            <a:r>
              <a:rPr lang="en-US" sz="2800" dirty="0" smtClean="0"/>
              <a:t>3-to </a:t>
            </a:r>
            <a:r>
              <a:rPr lang="en-US" sz="2800" dirty="0"/>
              <a:t>reduce contamination on the killing floor by separating the dirty animals and condemning the diseased animals if required by regulation.</a:t>
            </a:r>
          </a:p>
          <a:p>
            <a:r>
              <a:rPr lang="en-US" sz="2800" dirty="0" smtClean="0"/>
              <a:t>4-to </a:t>
            </a:r>
            <a:r>
              <a:rPr lang="en-US" sz="2800" dirty="0"/>
              <a:t>ensure that injured animals or those with pain and suffering receive emergency slaughter and that animals are treated humanely</a:t>
            </a:r>
          </a:p>
        </p:txBody>
      </p:sp>
    </p:spTree>
    <p:extLst>
      <p:ext uri="{BB962C8B-B14F-4D97-AF65-F5344CB8AC3E}">
        <p14:creationId xmlns:p14="http://schemas.microsoft.com/office/powerpoint/2010/main" val="36677899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z="2800" dirty="0"/>
              <a:t> </a:t>
            </a:r>
            <a:r>
              <a:rPr lang="en-US" sz="2800" dirty="0" smtClean="0"/>
              <a:t>5</a:t>
            </a:r>
            <a:r>
              <a:rPr lang="en-US" dirty="0" smtClean="0"/>
              <a:t>-</a:t>
            </a:r>
            <a:r>
              <a:rPr lang="en-US" sz="2800" dirty="0" smtClean="0"/>
              <a:t>to </a:t>
            </a:r>
            <a:r>
              <a:rPr lang="en-US" sz="2800" dirty="0"/>
              <a:t>identify reportable animal diseases to prevent killing floor contamination.</a:t>
            </a:r>
          </a:p>
          <a:p>
            <a:pPr lvl="0"/>
            <a:r>
              <a:rPr lang="en-US" sz="2800" dirty="0" smtClean="0"/>
              <a:t>6-to </a:t>
            </a:r>
            <a:r>
              <a:rPr lang="en-US" sz="2800" dirty="0"/>
              <a:t>identify sick animals and those treated with antibiotics, chemotherapeutic agents, insecticides and pesticides.</a:t>
            </a:r>
          </a:p>
          <a:p>
            <a:pPr lvl="0"/>
            <a:r>
              <a:rPr lang="en-US" sz="2800" dirty="0" smtClean="0"/>
              <a:t>7-to </a:t>
            </a:r>
            <a:r>
              <a:rPr lang="en-US" sz="2800" dirty="0"/>
              <a:t>require and ensure the cleaning and disinfection of trucks used to transport livestock.</a:t>
            </a:r>
          </a:p>
          <a:p>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8751" y="4355049"/>
            <a:ext cx="3474720" cy="21431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03957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5896</TotalTime>
  <Words>822</Words>
  <Application>Microsoft Office PowerPoint</Application>
  <PresentationFormat>Widescreen</PresentationFormat>
  <Paragraphs>80</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Algerian</vt:lpstr>
      <vt:lpstr>Arial Black</vt:lpstr>
      <vt:lpstr>Arial Rounded MT Bold</vt:lpstr>
      <vt:lpstr>Calibri</vt:lpstr>
      <vt:lpstr>Calibri Light</vt:lpstr>
      <vt:lpstr>Simplified Arabic Fixed</vt:lpstr>
      <vt:lpstr>Times New Roman</vt:lpstr>
      <vt:lpstr>Retrospect</vt:lpstr>
      <vt:lpstr>     Practical meat hygiene Stage: 5th  </vt:lpstr>
      <vt:lpstr>What is Meat Hygiene? </vt:lpstr>
      <vt:lpstr>Meat inspection The objectives of meat inspection programme are: </vt:lpstr>
      <vt:lpstr>  These objectives are achieved by: </vt:lpstr>
      <vt:lpstr>PowerPoint Presentation</vt:lpstr>
      <vt:lpstr>Ante-mortem  inspection  of  live  animals  is  a  screening  process :</vt:lpstr>
      <vt:lpstr>What is the meaning of ante mortem inspection?</vt:lpstr>
      <vt:lpstr>The major objectives of ante mortem inspection are as follows: </vt:lpstr>
      <vt:lpstr>PowerPoint Presentation</vt:lpstr>
      <vt:lpstr>PowerPoint Presentation</vt:lpstr>
      <vt:lpstr>A/M Inspection Card </vt:lpstr>
      <vt:lpstr> Ante-mortem inspection methodology:</vt:lpstr>
      <vt:lpstr>Some of the abnormalities which are checked on antemortem examination include: </vt:lpstr>
      <vt:lpstr>Some examples:</vt:lpstr>
      <vt:lpstr>PowerPoint Presentation</vt:lpstr>
      <vt:lpstr>PowerPoint Presentation</vt:lpstr>
      <vt:lpstr>PowerPoint Presentation</vt:lpstr>
      <vt:lpstr>(ACTIVTIES) What do you see and what is the disease?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meat hygiene Stage: 5th</dc:title>
  <dc:creator>dr.harth</dc:creator>
  <cp:lastModifiedBy>dr.harth</cp:lastModifiedBy>
  <cp:revision>30</cp:revision>
  <dcterms:created xsi:type="dcterms:W3CDTF">2025-09-28T17:47:17Z</dcterms:created>
  <dcterms:modified xsi:type="dcterms:W3CDTF">2025-12-26T12:18:45Z</dcterms:modified>
</cp:coreProperties>
</file>